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57" r:id="rId2"/>
    <p:sldId id="308" r:id="rId3"/>
    <p:sldId id="311" r:id="rId4"/>
    <p:sldId id="312" r:id="rId5"/>
    <p:sldId id="309" r:id="rId6"/>
    <p:sldId id="310" r:id="rId7"/>
    <p:sldId id="315" r:id="rId8"/>
    <p:sldId id="314" r:id="rId9"/>
    <p:sldId id="317" r:id="rId10"/>
    <p:sldId id="318" r:id="rId11"/>
    <p:sldId id="316" r:id="rId12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BD"/>
    <a:srgbClr val="FFFF89"/>
    <a:srgbClr val="FF00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53"/>
    <p:restoredTop sz="94877"/>
  </p:normalViewPr>
  <p:slideViewPr>
    <p:cSldViewPr snapToGrid="0">
      <p:cViewPr varScale="1">
        <p:scale>
          <a:sx n="180" d="100"/>
          <a:sy n="180" d="100"/>
        </p:scale>
        <p:origin x="192" y="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FF27B-557D-334F-8D5E-B327C5A298E9}" type="datetimeFigureOut">
              <a:rPr lang="en-AU" smtClean="0"/>
              <a:t>22/5/2025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5C736-FAD4-1E4D-89A5-433D4AA296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783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7804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1CABF9-DE03-BA58-315C-53E34E9598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8065EDD-3B8C-81C9-5C5F-8A1DBECFA8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D88E092-233D-41FA-93E9-533FF1CF6B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D83EBE-0D20-A4DD-6582-0216C98C4D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05C736-FAD4-1E4D-89A5-433D4AA2963B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2302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1CABF9-DE03-BA58-315C-53E34E9598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8065EDD-3B8C-81C9-5C5F-8A1DBECFA8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D88E092-233D-41FA-93E9-533FF1CF6B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D83EBE-0D20-A4DD-6582-0216C98C4D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05C736-FAD4-1E4D-89A5-433D4AA2963B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9370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1CABF9-DE03-BA58-315C-53E34E9598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8065EDD-3B8C-81C9-5C5F-8A1DBECFA8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D88E092-233D-41FA-93E9-533FF1CF6B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D83EBE-0D20-A4DD-6582-0216C98C4D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05C736-FAD4-1E4D-89A5-433D4AA2963B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5872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400" baseline="0">
                <a:latin typeface="Times New Roman" panose="02020603050405020304" pitchFamily="18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 baseline="0">
                <a:latin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5/22/25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68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5/22/25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5/22/25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55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5/22/25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419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424782"/>
            <a:ext cx="7886700" cy="2377281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5/22/25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09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5/22/25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16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5/22/25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6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5/22/25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5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5/22/25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1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5/22/25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29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5/22/25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1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5450" y="6069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tx1">
                    <a:tint val="82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D4E6CF7E-C746-084D-BF17-6C523B0D2ACF}" type="datetimeFigureOut">
              <a:rPr lang="en-US" smtClean="0"/>
              <a:pPr/>
              <a:t>5/22/25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>
                    <a:tint val="82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32A23974-83D8-7045-B8FB-83D6C4E40E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037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83E145E-7437-5592-0FFF-32B24FCB5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996"/>
            <a:ext cx="914400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+mn-cs"/>
              </a:rPr>
              <a:t>Hebrews  3:5 - 4:13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7 Slides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2716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2DA048A-7DBC-C32E-8A53-21311550EB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F68AA30C-1390-46C3-53C8-792219351CDC}"/>
              </a:ext>
            </a:extLst>
          </p:cNvPr>
          <p:cNvSpPr txBox="1"/>
          <p:nvPr/>
        </p:nvSpPr>
        <p:spPr>
          <a:xfrm>
            <a:off x="6664" y="10577"/>
            <a:ext cx="9137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Beware.  Don’t do what the People of Israel Did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4C0AA6-65F5-AFC9-157A-FEAC9ADDFAE9}"/>
              </a:ext>
            </a:extLst>
          </p:cNvPr>
          <p:cNvSpPr txBox="1"/>
          <p:nvPr/>
        </p:nvSpPr>
        <p:spPr>
          <a:xfrm>
            <a:off x="6664" y="345888"/>
            <a:ext cx="9137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lvl="0" indent="-180975"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Developing pattern of discontent  ➡  Recurring Faithlessness ➡ End result of lost faith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C58A3CA-FD06-8FDA-49DE-8EE853310898}"/>
              </a:ext>
            </a:extLst>
          </p:cNvPr>
          <p:cNvSpPr txBox="1"/>
          <p:nvPr/>
        </p:nvSpPr>
        <p:spPr>
          <a:xfrm>
            <a:off x="0" y="650421"/>
            <a:ext cx="2393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AU" sz="200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promise of God: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FB1BC4-E8BA-2F6C-4853-3EEE15B02706}"/>
              </a:ext>
            </a:extLst>
          </p:cNvPr>
          <p:cNvSpPr txBox="1"/>
          <p:nvPr/>
        </p:nvSpPr>
        <p:spPr>
          <a:xfrm>
            <a:off x="2072924" y="5130225"/>
            <a:ext cx="7053355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AU" sz="1600" b="1" dirty="0">
                <a:solidFill>
                  <a:srgbClr val="00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1 </a:t>
            </a:r>
            <a:r>
              <a:rPr lang="en-AU" sz="1600" dirty="0">
                <a:solidFill>
                  <a:srgbClr val="00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Long ago, at many times and in many ways, God spoke to our fathers by the prophets, </a:t>
            </a:r>
            <a:r>
              <a:rPr lang="en-AU" sz="1600" b="1" baseline="30000" dirty="0">
                <a:solidFill>
                  <a:srgbClr val="00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AU" sz="1600" dirty="0">
                <a:solidFill>
                  <a:srgbClr val="00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in these last days he has spoken to us by his Son….</a:t>
            </a:r>
            <a:r>
              <a:rPr lang="en-AU" sz="1600" dirty="0"/>
              <a:t>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92D31A-1364-66A3-8CBE-AEE052091AC7}"/>
              </a:ext>
            </a:extLst>
          </p:cNvPr>
          <p:cNvSpPr txBox="1"/>
          <p:nvPr/>
        </p:nvSpPr>
        <p:spPr>
          <a:xfrm>
            <a:off x="2228225" y="669456"/>
            <a:ext cx="69224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lvl="0" indent="-180975"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Listen to His Voice;</a:t>
            </a:r>
          </a:p>
          <a:p>
            <a:pPr marL="180975" lvl="0" indent="-180975"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Obey His commandments</a:t>
            </a:r>
          </a:p>
          <a:p>
            <a:pPr marL="180975" lvl="0" indent="-180975"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will bless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BC1C72-4B78-1CC6-2764-CDB043E95363}"/>
              </a:ext>
            </a:extLst>
          </p:cNvPr>
          <p:cNvSpPr txBox="1"/>
          <p:nvPr/>
        </p:nvSpPr>
        <p:spPr>
          <a:xfrm>
            <a:off x="6664" y="1518038"/>
            <a:ext cx="9137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lvl="0" indent="-180975"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people of Israel reached the promised land, they refused to go in.  Fearful.  Faithless.</a:t>
            </a:r>
          </a:p>
          <a:p>
            <a:pPr marL="180975" lvl="0" indent="-180975"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Wanted to go back to their life of slavery.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87F2E3E-54BA-0033-4D6C-F0EE70164CE1}"/>
              </a:ext>
            </a:extLst>
          </p:cNvPr>
          <p:cNvCxnSpPr>
            <a:cxnSpLocks/>
          </p:cNvCxnSpPr>
          <p:nvPr/>
        </p:nvCxnSpPr>
        <p:spPr>
          <a:xfrm>
            <a:off x="28352" y="2164369"/>
            <a:ext cx="9042531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954D920-2C20-0670-4AE4-19876D5402C0}"/>
              </a:ext>
            </a:extLst>
          </p:cNvPr>
          <p:cNvSpPr txBox="1"/>
          <p:nvPr/>
        </p:nvSpPr>
        <p:spPr>
          <a:xfrm>
            <a:off x="7088" y="2188598"/>
            <a:ext cx="9108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AU" sz="2000" u="none" strike="noStrike" kern="1200" cap="none" spc="0" normalizeH="0" baseline="0" noProof="0" dirty="0">
                <a:ln>
                  <a:noFill/>
                </a:ln>
                <a:solidFill>
                  <a:srgbClr val="FFFFBD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Psalm 95:  A song about “today”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6A97C2-B130-103C-B76F-4D188B0839CF}"/>
              </a:ext>
            </a:extLst>
          </p:cNvPr>
          <p:cNvSpPr txBox="1"/>
          <p:nvPr/>
        </p:nvSpPr>
        <p:spPr>
          <a:xfrm>
            <a:off x="42104" y="2457390"/>
            <a:ext cx="91085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AU" sz="200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most important day that you will ever have in your walk with God is   TODAY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2548B7-650C-38DA-3227-DF17DE802B32}"/>
              </a:ext>
            </a:extLst>
          </p:cNvPr>
          <p:cNvSpPr txBox="1"/>
          <p:nvPr/>
        </p:nvSpPr>
        <p:spPr>
          <a:xfrm>
            <a:off x="203961" y="2772222"/>
            <a:ext cx="8691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Conditional nature of the Gospel.  </a:t>
            </a:r>
          </a:p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house of God are those who hold fast to our confidence / faith / boasting of our hope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061606-D776-4F7B-3B56-9AE2AC1F744F}"/>
              </a:ext>
            </a:extLst>
          </p:cNvPr>
          <p:cNvSpPr txBox="1"/>
          <p:nvPr/>
        </p:nvSpPr>
        <p:spPr>
          <a:xfrm>
            <a:off x="1628090" y="3393269"/>
            <a:ext cx="7429040" cy="707886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AU" sz="2000" u="none" strike="noStrike" kern="1200" cap="none" spc="0" normalizeH="0" baseline="0" noProof="0" dirty="0">
                <a:ln>
                  <a:noFill/>
                </a:ln>
                <a:solidFill>
                  <a:srgbClr val="FFFFBD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Yesterday may have been grand,,, or a failure.</a:t>
            </a: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AU" sz="2000" dirty="0">
                <a:solidFill>
                  <a:srgbClr val="FFF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matters, is how I respond when I hear the Word of God TODAY.</a:t>
            </a:r>
            <a:endParaRPr kumimoji="0" lang="en-AU" sz="2000" u="none" strike="noStrike" kern="1200" cap="none" spc="0" normalizeH="0" baseline="0" noProof="0" dirty="0">
              <a:ln>
                <a:noFill/>
              </a:ln>
              <a:solidFill>
                <a:srgbClr val="FFFFBD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C530259-C027-DCB8-4983-E63CC4EB3233}"/>
              </a:ext>
            </a:extLst>
          </p:cNvPr>
          <p:cNvSpPr txBox="1"/>
          <p:nvPr/>
        </p:nvSpPr>
        <p:spPr>
          <a:xfrm>
            <a:off x="0" y="4071669"/>
            <a:ext cx="8691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speaks through His Son;  and through the Scriptures.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EF96066-869D-871A-5AFE-2924D1ECCE7C}"/>
              </a:ext>
            </a:extLst>
          </p:cNvPr>
          <p:cNvSpPr txBox="1"/>
          <p:nvPr/>
        </p:nvSpPr>
        <p:spPr>
          <a:xfrm>
            <a:off x="6664" y="4357184"/>
            <a:ext cx="91085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 not let “what I believe about God” override “what God says”</a:t>
            </a:r>
            <a:endParaRPr kumimoji="0" lang="en-AU" sz="200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8507EB-8249-537D-E7BC-1DF00BA8DB3A}"/>
              </a:ext>
            </a:extLst>
          </p:cNvPr>
          <p:cNvSpPr txBox="1"/>
          <p:nvPr/>
        </p:nvSpPr>
        <p:spPr>
          <a:xfrm>
            <a:off x="28352" y="4697030"/>
            <a:ext cx="8691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concern of Hebrews is that some “brothers” may lose their faith and not reach the Promised reward</a:t>
            </a:r>
          </a:p>
        </p:txBody>
      </p:sp>
    </p:spTree>
    <p:extLst>
      <p:ext uri="{BB962C8B-B14F-4D97-AF65-F5344CB8AC3E}">
        <p14:creationId xmlns:p14="http://schemas.microsoft.com/office/powerpoint/2010/main" val="2795034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/>
      <p:bldP spid="12" grpId="0" animBg="1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2DA048A-7DBC-C32E-8A53-21311550EB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F68AA30C-1390-46C3-53C8-792219351CDC}"/>
              </a:ext>
            </a:extLst>
          </p:cNvPr>
          <p:cNvSpPr txBox="1"/>
          <p:nvPr/>
        </p:nvSpPr>
        <p:spPr>
          <a:xfrm>
            <a:off x="6664" y="10577"/>
            <a:ext cx="9137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Beware.  Don’t do what the People of Israel Did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4C0AA6-65F5-AFC9-157A-FEAC9ADDFAE9}"/>
              </a:ext>
            </a:extLst>
          </p:cNvPr>
          <p:cNvSpPr txBox="1"/>
          <p:nvPr/>
        </p:nvSpPr>
        <p:spPr>
          <a:xfrm>
            <a:off x="6664" y="345888"/>
            <a:ext cx="9137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lvl="0" indent="-180975"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Developing pattern of discontent  ➡  Recurring Faithlessness ➡ End result of lost faith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FB1BC4-E8BA-2F6C-4853-3EEE15B02706}"/>
              </a:ext>
            </a:extLst>
          </p:cNvPr>
          <p:cNvSpPr txBox="1"/>
          <p:nvPr/>
        </p:nvSpPr>
        <p:spPr>
          <a:xfrm>
            <a:off x="0" y="4157205"/>
            <a:ext cx="915066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AU" sz="1550" b="1" baseline="30000" dirty="0">
                <a:solidFill>
                  <a:srgbClr val="00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AU" sz="1550" dirty="0">
                <a:solidFill>
                  <a:srgbClr val="00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we have come to share in Christ, </a:t>
            </a:r>
            <a:r>
              <a:rPr lang="en-AU" sz="1550" b="1" u="sng" dirty="0">
                <a:solidFill>
                  <a:srgbClr val="00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indeed</a:t>
            </a:r>
            <a:r>
              <a:rPr lang="en-AU" sz="1550" dirty="0">
                <a:solidFill>
                  <a:srgbClr val="00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hold our </a:t>
            </a:r>
            <a:r>
              <a:rPr lang="en-AU" sz="1550" u="sng" dirty="0">
                <a:solidFill>
                  <a:srgbClr val="00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original confidence firm to the end</a:t>
            </a:r>
            <a:r>
              <a:rPr lang="en-AU" sz="1550" dirty="0">
                <a:solidFill>
                  <a:srgbClr val="00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AU" sz="1600" dirty="0"/>
              <a:t>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BC1C72-4B78-1CC6-2764-CDB043E95363}"/>
              </a:ext>
            </a:extLst>
          </p:cNvPr>
          <p:cNvSpPr txBox="1"/>
          <p:nvPr/>
        </p:nvSpPr>
        <p:spPr>
          <a:xfrm>
            <a:off x="13328" y="624903"/>
            <a:ext cx="9137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lvl="0" indent="-180975"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people of Israel reached the promised land, they refused to go in.  Fearful.  Faithless.</a:t>
            </a:r>
          </a:p>
          <a:p>
            <a:pPr marL="180975" lvl="0" indent="-180975"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Wanted to go back to their life of slavery.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87F2E3E-54BA-0033-4D6C-F0EE70164CE1}"/>
              </a:ext>
            </a:extLst>
          </p:cNvPr>
          <p:cNvCxnSpPr>
            <a:cxnSpLocks/>
          </p:cNvCxnSpPr>
          <p:nvPr/>
        </p:nvCxnSpPr>
        <p:spPr>
          <a:xfrm>
            <a:off x="35016" y="1271234"/>
            <a:ext cx="9042531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96A97C2-B130-103C-B76F-4D188B0839CF}"/>
              </a:ext>
            </a:extLst>
          </p:cNvPr>
          <p:cNvSpPr txBox="1"/>
          <p:nvPr/>
        </p:nvSpPr>
        <p:spPr>
          <a:xfrm>
            <a:off x="66453" y="1271234"/>
            <a:ext cx="91085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AU" sz="200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most important day that you will ever have in your walk with God is   TODAY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2548B7-650C-38DA-3227-DF17DE802B32}"/>
              </a:ext>
            </a:extLst>
          </p:cNvPr>
          <p:cNvSpPr txBox="1"/>
          <p:nvPr/>
        </p:nvSpPr>
        <p:spPr>
          <a:xfrm>
            <a:off x="228310" y="1586066"/>
            <a:ext cx="8691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Conditional nature of the Gospel.  </a:t>
            </a:r>
          </a:p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house of God are those who hold fast to our confidence / faith / boasting of our hope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061606-D776-4F7B-3B56-9AE2AC1F744F}"/>
              </a:ext>
            </a:extLst>
          </p:cNvPr>
          <p:cNvSpPr txBox="1"/>
          <p:nvPr/>
        </p:nvSpPr>
        <p:spPr>
          <a:xfrm>
            <a:off x="1652439" y="2207113"/>
            <a:ext cx="7429040" cy="707886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AU" sz="2000" u="none" strike="noStrike" kern="1200" cap="none" spc="0" normalizeH="0" baseline="0" noProof="0" dirty="0">
                <a:ln>
                  <a:noFill/>
                </a:ln>
                <a:solidFill>
                  <a:srgbClr val="FFFFBD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Yesterday may have been grand,,, or a failure.</a:t>
            </a: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AU" sz="2000" dirty="0">
                <a:solidFill>
                  <a:srgbClr val="FFF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matters, is how I respond when I hear the Word of God TODAY.</a:t>
            </a:r>
            <a:endParaRPr kumimoji="0" lang="en-AU" sz="2000" u="none" strike="noStrike" kern="1200" cap="none" spc="0" normalizeH="0" baseline="0" noProof="0" dirty="0">
              <a:ln>
                <a:noFill/>
              </a:ln>
              <a:solidFill>
                <a:srgbClr val="FFFFBD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C530259-C027-DCB8-4983-E63CC4EB3233}"/>
              </a:ext>
            </a:extLst>
          </p:cNvPr>
          <p:cNvSpPr txBox="1"/>
          <p:nvPr/>
        </p:nvSpPr>
        <p:spPr>
          <a:xfrm>
            <a:off x="24349" y="2885513"/>
            <a:ext cx="8691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speaks through His Son;  and through the Scriptures.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EF96066-869D-871A-5AFE-2924D1ECCE7C}"/>
              </a:ext>
            </a:extLst>
          </p:cNvPr>
          <p:cNvSpPr txBox="1"/>
          <p:nvPr/>
        </p:nvSpPr>
        <p:spPr>
          <a:xfrm>
            <a:off x="31013" y="3171028"/>
            <a:ext cx="91085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 not let “what I believe about God” override “what God says”</a:t>
            </a:r>
            <a:endParaRPr kumimoji="0" lang="en-AU" sz="200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8507EB-8249-537D-E7BC-1DF00BA8DB3A}"/>
              </a:ext>
            </a:extLst>
          </p:cNvPr>
          <p:cNvSpPr txBox="1"/>
          <p:nvPr/>
        </p:nvSpPr>
        <p:spPr>
          <a:xfrm>
            <a:off x="52701" y="3510874"/>
            <a:ext cx="9108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“brothers” may lose their faith and not reach the Promised reward.</a:t>
            </a:r>
          </a:p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responsibility – exhort one another </a:t>
            </a:r>
            <a:r>
              <a:rPr lang="en-AU" u="sng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 day</a:t>
            </a: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urge one another on.  Not hardened by sin.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4F463A2-7F95-A939-34E7-C4968F0B1034}"/>
              </a:ext>
            </a:extLst>
          </p:cNvPr>
          <p:cNvSpPr txBox="1"/>
          <p:nvPr/>
        </p:nvSpPr>
        <p:spPr>
          <a:xfrm>
            <a:off x="3082" y="4503246"/>
            <a:ext cx="9108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paradox of grace.  Striving to rest.  Resting from works;  Striving in faith.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51C45D9-52B0-8C7A-A079-6776BB6021D1}"/>
              </a:ext>
            </a:extLst>
          </p:cNvPr>
          <p:cNvSpPr txBox="1"/>
          <p:nvPr/>
        </p:nvSpPr>
        <p:spPr>
          <a:xfrm>
            <a:off x="3081" y="4806798"/>
            <a:ext cx="9108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God Speaks, His Word Cuts Deep</a:t>
            </a:r>
            <a:endParaRPr kumimoji="0" lang="en-AU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855075B-4584-9BD6-5F8A-6DD4C203B2D4}"/>
              </a:ext>
            </a:extLst>
          </p:cNvPr>
          <p:cNvSpPr txBox="1"/>
          <p:nvPr/>
        </p:nvSpPr>
        <p:spPr>
          <a:xfrm>
            <a:off x="24348" y="5112846"/>
            <a:ext cx="9108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 a word of grace and mercy.  Failures forgiven  &amp;  Move on in renewed faith.</a:t>
            </a:r>
          </a:p>
        </p:txBody>
      </p:sp>
    </p:spTree>
    <p:extLst>
      <p:ext uri="{BB962C8B-B14F-4D97-AF65-F5344CB8AC3E}">
        <p14:creationId xmlns:p14="http://schemas.microsoft.com/office/powerpoint/2010/main" val="3534081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8" grpId="0"/>
      <p:bldP spid="1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5703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Now Moses was faithful in all God’s house as a servant, to testify to the things that were to be spoken later, </a:t>
            </a: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Christ is faithful over God’s house as a son.  And we are his house, if indeed we hold fast our confidence and our boasting in our hope. </a:t>
            </a:r>
            <a:r>
              <a:rPr lang="en-AU" sz="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AU" sz="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AU" sz="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AU" sz="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152400">
              <a:lnSpc>
                <a:spcPct val="115000"/>
              </a:lnSpc>
              <a:spcAft>
                <a:spcPts val="1000"/>
              </a:spcAft>
              <a:buNone/>
            </a:pP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Therefore, as the Holy Spirit says, 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58775">
              <a:lnSpc>
                <a:spcPct val="115000"/>
              </a:lnSpc>
              <a:spcAft>
                <a:spcPts val="1000"/>
              </a:spcAft>
              <a:buNone/>
            </a:pP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“Today, if you hear his voice, 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>
              <a:lnSpc>
                <a:spcPct val="115000"/>
              </a:lnSpc>
              <a:spcAft>
                <a:spcPts val="1000"/>
              </a:spcAft>
              <a:buNone/>
              <a:tabLst>
                <a:tab pos="127000" algn="r"/>
                <a:tab pos="254000" algn="l"/>
              </a:tabLst>
            </a:pP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not harden your hearts as in the rebellion, 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>
              <a:lnSpc>
                <a:spcPct val="115000"/>
              </a:lnSpc>
              <a:spcAft>
                <a:spcPts val="1000"/>
              </a:spcAft>
              <a:buNone/>
            </a:pP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 the day of testing in the wilderness, 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>
              <a:lnSpc>
                <a:spcPct val="115000"/>
              </a:lnSpc>
              <a:spcAft>
                <a:spcPts val="1000"/>
              </a:spcAft>
              <a:buNone/>
              <a:tabLst>
                <a:tab pos="127000" algn="r"/>
                <a:tab pos="254000" algn="l"/>
              </a:tabLst>
            </a:pP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where your fathers put me to the test 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>
              <a:lnSpc>
                <a:spcPct val="115000"/>
              </a:lnSpc>
              <a:spcAft>
                <a:spcPts val="1000"/>
              </a:spcAft>
              <a:buNone/>
            </a:pP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saw my works for forty years.  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981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28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0215">
              <a:lnSpc>
                <a:spcPct val="115000"/>
              </a:lnSpc>
              <a:spcAft>
                <a:spcPts val="1000"/>
              </a:spcAft>
              <a:buNone/>
              <a:tabLst>
                <a:tab pos="127000" algn="r"/>
                <a:tab pos="254000" algn="l"/>
              </a:tabLst>
            </a:pP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Therefore I was provoked with that generation, 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>
              <a:lnSpc>
                <a:spcPct val="115000"/>
              </a:lnSpc>
              <a:spcAft>
                <a:spcPts val="1000"/>
              </a:spcAft>
              <a:buNone/>
              <a:tabLst>
                <a:tab pos="127000" algn="r"/>
                <a:tab pos="254000" algn="l"/>
              </a:tabLst>
            </a:pP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said, ‘They always go astray in their heart;  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>
              <a:lnSpc>
                <a:spcPct val="115000"/>
              </a:lnSpc>
              <a:spcAft>
                <a:spcPts val="1000"/>
              </a:spcAft>
              <a:buNone/>
            </a:pP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they have not known my ways.’ 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>
              <a:lnSpc>
                <a:spcPct val="115000"/>
              </a:lnSpc>
              <a:spcAft>
                <a:spcPts val="1000"/>
              </a:spcAft>
              <a:buNone/>
              <a:tabLst>
                <a:tab pos="127000" algn="r"/>
                <a:tab pos="254000" algn="l"/>
              </a:tabLst>
            </a:pP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 I swore in my wrath, 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>
              <a:lnSpc>
                <a:spcPct val="115000"/>
              </a:lnSpc>
              <a:spcAft>
                <a:spcPts val="1000"/>
              </a:spcAft>
            </a:pP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‘They shall not enter my rest.’ ” 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334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4558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Take care, brothers, lest there be in any of you an evil, unbelieving heart, leading you to fall away from the living God.  </a:t>
            </a: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exhort one another every day, as long as it is called “today,” that none of you may be hardened by the deceitfulness of sin.  </a:t>
            </a: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we have come to share in Christ, if indeed we hold our original confidence firm to the end.  </a:t>
            </a: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 it is said, 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>
              <a:lnSpc>
                <a:spcPct val="115000"/>
              </a:lnSpc>
              <a:spcAft>
                <a:spcPts val="1000"/>
              </a:spcAft>
              <a:buNone/>
              <a:tabLst>
                <a:tab pos="127000" algn="r"/>
                <a:tab pos="254000" algn="l"/>
              </a:tabLst>
            </a:pP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“Today, if you hear his voice, 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536575">
              <a:buNone/>
            </a:pP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not harden your hearts as in the rebellion.”</a:t>
            </a:r>
            <a:r>
              <a:rPr lang="en-AU" sz="2600" dirty="0">
                <a:effectLst/>
              </a:rPr>
              <a:t> 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701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2823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buNone/>
            </a:pP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16 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who were those who heard and yet rebelled?  Was it not all those who left Egypt led by Moses?  </a:t>
            </a: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17 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with whom was he provoked for forty years?  Was it not with those who sinned, whose bodies fell in the wilderness?  </a:t>
            </a: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18 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to whom did he swear that they would not enter his rest, but to those who were disobedient?  </a:t>
            </a: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 we see that they were unable to enter because of unbelief. 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669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5509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AU" sz="26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Therefore, while the promise of entering his rest still stands, let us fear lest any of you should seem to have failed to reach it.  </a:t>
            </a: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good news came to us just as to them, but the message they heard did not benefit them, because they were not united by faith with those who listened.  </a:t>
            </a: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we who have believed enter that rest, as he has said, </a:t>
            </a:r>
          </a:p>
          <a:p>
            <a:pPr marL="536575">
              <a:lnSpc>
                <a:spcPct val="115000"/>
              </a:lnSpc>
              <a:spcAft>
                <a:spcPts val="1000"/>
              </a:spcAft>
              <a:buNone/>
              <a:tabLst>
                <a:tab pos="127000" algn="r"/>
                <a:tab pos="254000" algn="l"/>
              </a:tabLst>
            </a:pP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“As I swore in my wrath, 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536575">
              <a:lnSpc>
                <a:spcPct val="115000"/>
              </a:lnSpc>
              <a:spcAft>
                <a:spcPts val="1000"/>
              </a:spcAft>
              <a:buNone/>
              <a:tabLst>
                <a:tab pos="127000" algn="r"/>
                <a:tab pos="254000" algn="l"/>
              </a:tabLst>
            </a:pP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‘They shall not enter my rest,’ ” 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763" indent="-4763">
              <a:lnSpc>
                <a:spcPct val="115000"/>
              </a:lnSpc>
              <a:spcAft>
                <a:spcPts val="1000"/>
              </a:spcAft>
              <a:buNone/>
              <a:tabLst>
                <a:tab pos="127000" algn="r"/>
                <a:tab pos="254000" algn="l"/>
              </a:tabLst>
            </a:pP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although his works were finished from the foundation of the world.  </a:t>
            </a: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he has somewhere spoken of the seventh day in this way:  “And God rested on the seventh day from all his works.”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925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4226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again in this passage he said,  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49263" indent="441325">
              <a:lnSpc>
                <a:spcPct val="115000"/>
              </a:lnSpc>
              <a:spcAft>
                <a:spcPts val="1000"/>
              </a:spcAft>
              <a:buNone/>
              <a:tabLst>
                <a:tab pos="127000" algn="r"/>
                <a:tab pos="254000" algn="l"/>
              </a:tabLst>
            </a:pP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“They shall not enter my rest.” 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763" indent="-4763">
              <a:lnSpc>
                <a:spcPct val="115000"/>
              </a:lnSpc>
              <a:spcAft>
                <a:spcPts val="1000"/>
              </a:spcAft>
              <a:buNone/>
              <a:tabLst>
                <a:tab pos="127000" algn="r"/>
                <a:tab pos="254000" algn="l"/>
              </a:tabLst>
            </a:pP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Since therefore it remains for some to enter it, and those who formerly received the good news failed to enter because of disobedience, </a:t>
            </a: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again he appoints a certain day, “Today,” saying through David so long afterward, in the words already quoted, 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755650">
              <a:lnSpc>
                <a:spcPct val="115000"/>
              </a:lnSpc>
              <a:spcAft>
                <a:spcPts val="1000"/>
              </a:spcAft>
              <a:buNone/>
            </a:pP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“Today, if you hear his voice, 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755650">
              <a:buNone/>
            </a:pP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not harden your hearts.” 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758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5167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if Joshua had given them rest, God would not have spoken of another day later on.  </a:t>
            </a: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 then, there remains a Sabbath rest for the people of God, </a:t>
            </a: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whoever has entered God’s rest has also rested from his works as God did from his.  </a:t>
            </a:r>
            <a:endParaRPr lang="en-AU" sz="1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AU" sz="1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AU" sz="1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Let us therefore strive to enter that rest, so that no one may fall by the same sort of disobedience.  </a:t>
            </a: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the word of God is living and active, sharper than any two-edged sword, piercing to the division of soul and of spirit, of joints and of marrow, and discerning the thoughts and intentions of the heart.  </a:t>
            </a: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no creature is hidden from his sight, but all are naked and exposed to the eyes of him to whom we must give account. 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876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2DA048A-7DBC-C32E-8A53-21311550EB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F68AA30C-1390-46C3-53C8-792219351CDC}"/>
              </a:ext>
            </a:extLst>
          </p:cNvPr>
          <p:cNvSpPr txBox="1"/>
          <p:nvPr/>
        </p:nvSpPr>
        <p:spPr>
          <a:xfrm>
            <a:off x="6664" y="10577"/>
            <a:ext cx="9137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Beware.  Don’t do what the People of Israel Did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4C0AA6-65F5-AFC9-157A-FEAC9ADDFAE9}"/>
              </a:ext>
            </a:extLst>
          </p:cNvPr>
          <p:cNvSpPr txBox="1"/>
          <p:nvPr/>
        </p:nvSpPr>
        <p:spPr>
          <a:xfrm>
            <a:off x="6664" y="345888"/>
            <a:ext cx="9137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lvl="0" indent="-180975"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Developing pattern of discontent  ➡  Recurring Faithlessness ➡ End result of lost faith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C58A3CA-FD06-8FDA-49DE-8EE853310898}"/>
              </a:ext>
            </a:extLst>
          </p:cNvPr>
          <p:cNvSpPr txBox="1"/>
          <p:nvPr/>
        </p:nvSpPr>
        <p:spPr>
          <a:xfrm>
            <a:off x="0" y="650421"/>
            <a:ext cx="2393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AU" sz="200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promise of God: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FB1BC4-E8BA-2F6C-4853-3EEE15B02706}"/>
              </a:ext>
            </a:extLst>
          </p:cNvPr>
          <p:cNvSpPr txBox="1"/>
          <p:nvPr/>
        </p:nvSpPr>
        <p:spPr>
          <a:xfrm>
            <a:off x="6664" y="3879639"/>
            <a:ext cx="9143999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Exodus 15:25</a:t>
            </a:r>
            <a:r>
              <a:rPr lang="en-AU" sz="1600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 (ESV) </a:t>
            </a:r>
            <a:r>
              <a:rPr lang="en-US" sz="1600" b="1" dirty="0">
                <a:latin typeface="Comic Sans MS" panose="030F0902030302020204" pitchFamily="66" charset="0"/>
                <a:ea typeface="Times New Roman" panose="02020603050405020304" pitchFamily="18" charset="0"/>
              </a:rPr>
              <a:t>……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 There YHWH made for them a statute and a rule, and there He tested them, </a:t>
            </a:r>
            <a:r>
              <a:rPr lang="en-US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26 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saying, “</a:t>
            </a:r>
            <a:r>
              <a:rPr lang="en-US" sz="1600" b="1" u="sng" dirty="0">
                <a:latin typeface="Comic Sans MS" panose="030F0902030302020204" pitchFamily="66" charset="0"/>
                <a:ea typeface="Times New Roman" panose="02020603050405020304" pitchFamily="18" charset="0"/>
              </a:rPr>
              <a:t>If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 you will diligently </a:t>
            </a:r>
            <a:r>
              <a:rPr lang="en-US" sz="1600" u="sng" dirty="0">
                <a:latin typeface="Comic Sans MS" panose="030F0902030302020204" pitchFamily="66" charset="0"/>
                <a:ea typeface="Times New Roman" panose="02020603050405020304" pitchFamily="18" charset="0"/>
              </a:rPr>
              <a:t>listen to the voice of YHWH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 your God, and do that which is right in His eyes, and give ear to His commandments and keep all his statutes, I will put none of the diseases on you that I put on the Egyptians, for I am YHWH, your healer.”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 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52400"/>
            <a:r>
              <a:rPr lang="en-US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27 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Then they came to Elim, where there were twelve springs of water and seventy palm trees, and they encamped there by the water.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92D31A-1364-66A3-8CBE-AEE052091AC7}"/>
              </a:ext>
            </a:extLst>
          </p:cNvPr>
          <p:cNvSpPr txBox="1"/>
          <p:nvPr/>
        </p:nvSpPr>
        <p:spPr>
          <a:xfrm>
            <a:off x="2228225" y="669456"/>
            <a:ext cx="69224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lvl="0" indent="-180975"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Listen to His Voice;</a:t>
            </a:r>
          </a:p>
          <a:p>
            <a:pPr marL="180975" lvl="0" indent="-180975"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Obey His commandments</a:t>
            </a:r>
          </a:p>
          <a:p>
            <a:pPr marL="180975" lvl="0" indent="-180975"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will bless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BC1C72-4B78-1CC6-2764-CDB043E95363}"/>
              </a:ext>
            </a:extLst>
          </p:cNvPr>
          <p:cNvSpPr txBox="1"/>
          <p:nvPr/>
        </p:nvSpPr>
        <p:spPr>
          <a:xfrm>
            <a:off x="6664" y="1518038"/>
            <a:ext cx="9137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lvl="0" indent="-180975"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people of Israel reached the promised land, they refused to go in.  Fearful.  Faithless.</a:t>
            </a:r>
          </a:p>
          <a:p>
            <a:pPr marL="180975" lvl="0" indent="-180975"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Wanted to go back to their life of slavery.</a:t>
            </a:r>
          </a:p>
        </p:txBody>
      </p:sp>
    </p:spTree>
    <p:extLst>
      <p:ext uri="{BB962C8B-B14F-4D97-AF65-F5344CB8AC3E}">
        <p14:creationId xmlns:p14="http://schemas.microsoft.com/office/powerpoint/2010/main" val="103057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" grpId="0" animBg="1"/>
      <p:bldP spid="3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10387</TotalTime>
  <Words>1390</Words>
  <Application>Microsoft Macintosh PowerPoint</Application>
  <PresentationFormat>On-screen Show (16:10)</PresentationFormat>
  <Paragraphs>92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Aptos</vt:lpstr>
      <vt:lpstr>Arial</vt:lpstr>
      <vt:lpstr>Calibri</vt:lpstr>
      <vt:lpstr>Comic Sans MS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Brumpton</dc:creator>
  <cp:lastModifiedBy>Michael Brumpton</cp:lastModifiedBy>
  <cp:revision>257</cp:revision>
  <cp:lastPrinted>2025-05-23T07:15:31Z</cp:lastPrinted>
  <dcterms:created xsi:type="dcterms:W3CDTF">2024-07-12T04:24:48Z</dcterms:created>
  <dcterms:modified xsi:type="dcterms:W3CDTF">2025-05-23T07:27:46Z</dcterms:modified>
</cp:coreProperties>
</file>